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6"/>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80" r:id="rId21"/>
    <p:sldId id="349" r:id="rId22"/>
    <p:sldId id="378" r:id="rId23"/>
    <p:sldId id="375" r:id="rId24"/>
    <p:sldId id="350" r:id="rId25"/>
    <p:sldId id="351" r:id="rId26"/>
    <p:sldId id="376" r:id="rId27"/>
    <p:sldId id="377" r:id="rId28"/>
    <p:sldId id="394" r:id="rId29"/>
    <p:sldId id="383" r:id="rId30"/>
    <p:sldId id="356" r:id="rId31"/>
    <p:sldId id="353" r:id="rId32"/>
    <p:sldId id="357" r:id="rId33"/>
    <p:sldId id="358" r:id="rId34"/>
    <p:sldId id="359" r:id="rId35"/>
    <p:sldId id="360" r:id="rId36"/>
    <p:sldId id="362" r:id="rId37"/>
    <p:sldId id="363" r:id="rId38"/>
    <p:sldId id="361" r:id="rId39"/>
    <p:sldId id="364" r:id="rId40"/>
    <p:sldId id="365" r:id="rId41"/>
    <p:sldId id="314" r:id="rId42"/>
    <p:sldId id="369" r:id="rId43"/>
    <p:sldId id="371" r:id="rId44"/>
    <p:sldId id="267" r:id="rId45"/>
    <p:sldId id="317" r:id="rId46"/>
    <p:sldId id="318" r:id="rId47"/>
    <p:sldId id="381" r:id="rId48"/>
    <p:sldId id="269" r:id="rId49"/>
    <p:sldId id="321" r:id="rId50"/>
    <p:sldId id="389" r:id="rId51"/>
    <p:sldId id="391" r:id="rId52"/>
    <p:sldId id="390" r:id="rId53"/>
    <p:sldId id="325" r:id="rId54"/>
    <p:sldId id="326" r:id="rId55"/>
    <p:sldId id="395" r:id="rId56"/>
    <p:sldId id="327" r:id="rId57"/>
    <p:sldId id="271" r:id="rId58"/>
    <p:sldId id="305" r:id="rId59"/>
    <p:sldId id="328" r:id="rId60"/>
    <p:sldId id="329" r:id="rId61"/>
    <p:sldId id="330" r:id="rId62"/>
    <p:sldId id="331" r:id="rId63"/>
    <p:sldId id="332" r:id="rId64"/>
    <p:sldId id="323"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73A3"/>
    <a:srgbClr val="9AE0F9"/>
    <a:srgbClr val="88F1FC"/>
    <a:srgbClr val="9AC0EA"/>
    <a:srgbClr val="FFD479"/>
    <a:srgbClr val="FFD78E"/>
    <a:srgbClr val="FFDD9C"/>
    <a:srgbClr val="3193CF"/>
    <a:srgbClr val="4472C4"/>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4" autoAdjust="0"/>
    <p:restoredTop sz="70720" autoAdjust="0"/>
  </p:normalViewPr>
  <p:slideViewPr>
    <p:cSldViewPr snapToGrid="0">
      <p:cViewPr>
        <p:scale>
          <a:sx n="125" d="100"/>
          <a:sy n="125" d="100"/>
        </p:scale>
        <p:origin x="90" y="-522"/>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63</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2021/6/23</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2021/6/23</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2021/6/23</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2021/6/23</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2021/6/23</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2021/6/23</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2021/6/23</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2021/6/23</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2021/6/23</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2021/6/23</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2021/6/23</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5.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330.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2.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crdownload"/><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41.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732.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60.png"/><Relationship Id="rId5" Type="http://schemas.openxmlformats.org/officeDocument/2006/relationships/image" Target="../media/image72.png"/><Relationship Id="rId15" Type="http://schemas.openxmlformats.org/officeDocument/2006/relationships/image" Target="../media/image76.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77.gif"/></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12.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00.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10.png"/><Relationship Id="rId7" Type="http://schemas.openxmlformats.org/officeDocument/2006/relationships/image" Target="../media/image22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250.png"/><Relationship Id="rId4" Type="http://schemas.openxmlformats.org/officeDocument/2006/relationships/image" Target="../media/image97.png"/><Relationship Id="rId9" Type="http://schemas.openxmlformats.org/officeDocument/2006/relationships/image" Target="../media/image240.png"/></Relationships>
</file>

<file path=ppt/slides/_rels/slide4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64767" y="3637145"/>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8992267" y="3331678"/>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46A01D50-E229-46D8-9E47-F0D476D10CAA}"/>
                  </a:ext>
                </a:extLst>
              </p:cNvPr>
              <p:cNvSpPr/>
              <p:nvPr/>
            </p:nvSpPr>
            <p:spPr>
              <a:xfrm>
                <a:off x="10153591" y="3448504"/>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53591" y="3448504"/>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67057" y="3883452"/>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801791" y="4097974"/>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3B9E7077-7F57-496B-B946-8E55FED7D103}"/>
                  </a:ext>
                </a:extLst>
              </p:cNvPr>
              <p:cNvSpPr/>
              <p:nvPr/>
            </p:nvSpPr>
            <p:spPr>
              <a:xfrm>
                <a:off x="6839489" y="4004746"/>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39489" y="4004746"/>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80031" y="3492560"/>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45898" y="3899813"/>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2072663B-132D-48CA-AECC-699F71581F03}"/>
                  </a:ext>
                </a:extLst>
              </p:cNvPr>
              <p:cNvSpPr/>
              <p:nvPr/>
            </p:nvSpPr>
            <p:spPr>
              <a:xfrm>
                <a:off x="6835014" y="3383280"/>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35014" y="3383280"/>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479F9A15-18DD-465E-82CA-D3FDA6F3316D}"/>
                  </a:ext>
                </a:extLst>
              </p:cNvPr>
              <p:cNvSpPr/>
              <p:nvPr/>
            </p:nvSpPr>
            <p:spPr>
              <a:xfrm>
                <a:off x="7288190" y="361389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88190" y="3613894"/>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710F8979-AF3D-4B98-9C08-4B95B61E0026}"/>
              </a:ext>
            </a:extLst>
          </p:cNvPr>
          <p:cNvGrpSpPr/>
          <p:nvPr/>
        </p:nvGrpSpPr>
        <p:grpSpPr>
          <a:xfrm>
            <a:off x="8007649" y="2243140"/>
            <a:ext cx="2828682" cy="1758154"/>
            <a:chOff x="7481869" y="2278441"/>
            <a:chExt cx="2828682" cy="1758154"/>
          </a:xfrm>
        </p:grpSpPr>
        <p:sp>
          <p:nvSpPr>
            <p:cNvPr id="5" name="椭圆 4">
              <a:extLst>
                <a:ext uri="{FF2B5EF4-FFF2-40B4-BE49-F238E27FC236}">
                  <a16:creationId xmlns:a16="http://schemas.microsoft.com/office/drawing/2014/main" id="{A0F6692B-BD77-4768-8444-7F96E7B32D72}"/>
                </a:ext>
              </a:extLst>
            </p:cNvPr>
            <p:cNvSpPr/>
            <p:nvPr/>
          </p:nvSpPr>
          <p:spPr>
            <a:xfrm>
              <a:off x="8320067" y="295471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042652" y="2680077"/>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8662970" y="2509818"/>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8520093" y="2278441"/>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7703324" y="2347597"/>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7738449" y="2545140"/>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7481869" y="3129341"/>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120170" y="3137278"/>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7872989" y="3585943"/>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8529618" y="3634959"/>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8879591" y="3557665"/>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8947382" y="3465295"/>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a:extLst>
                    <a:ext uri="{FF2B5EF4-FFF2-40B4-BE49-F238E27FC236}">
                      <a16:creationId xmlns:a16="http://schemas.microsoft.com/office/drawing/2014/main" id="{4771BB32-E335-402D-8782-EAE8D385979C}"/>
                    </a:ext>
                  </a:extLst>
                </p:cNvPr>
                <p:cNvSpPr/>
                <p:nvPr/>
              </p:nvSpPr>
              <p:spPr>
                <a:xfrm>
                  <a:off x="9237821" y="2441221"/>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237821" y="2441221"/>
                  <a:ext cx="1072730" cy="575479"/>
                </a:xfrm>
                <a:prstGeom prst="rect">
                  <a:avLst/>
                </a:prstGeom>
                <a:blipFill>
                  <a:blip r:embed="rId4"/>
                  <a:stretch>
                    <a:fillRect t="-3191" r="-10795" b="-28723"/>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zh-CN" altLang="en-US" i="1">
                          <a:latin typeface="Cambria Math" panose="02040503050406030204" pitchFamily="18" charset="0"/>
                          <a:ea typeface="Cambria Math" panose="02040503050406030204" pitchFamily="18" charset="0"/>
                        </a:rPr>
                        <m:t>𝕍</m:t>
                      </m:r>
                    </m:oMath>
                  </m:oMathPara>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80523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80523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030749"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sub>
                          </m:sSub>
                        </m:num>
                        <m:den>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030749"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acc>
                            <m:accPr>
                              <m:chr m:val="⃗"/>
                              <m:ctrlPr>
                                <a:rPr lang="en-US" altLang="zh-CN" i="1">
                                  <a:solidFill>
                                    <a:schemeClr val="dk1"/>
                                  </a:solidFill>
                                  <a:latin typeface="Cambria Math" panose="02040503050406030204" pitchFamily="18" charset="0"/>
                                </a:rPr>
                              </m:ctrlPr>
                            </m:accPr>
                            <m:e>
                              <m:r>
                                <a:rPr lang="en-US" altLang="zh-CN">
                                  <a:solidFill>
                                    <a:schemeClr val="dk1"/>
                                  </a:solidFill>
                                  <a:latin typeface="Cambria Math" panose="02040503050406030204" pitchFamily="18" charset="0"/>
                                </a:rPr>
                                <m:t>𝑢</m:t>
                              </m:r>
                            </m:e>
                          </m:acc>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6"/>
                          </a:solidFill>
                          <a:latin typeface="Cambria Math" panose="02040503050406030204" pitchFamily="18" charset="0"/>
                        </a:rPr>
                        <m:t>∙</m:t>
                      </m:r>
                      <m:r>
                        <m:rPr>
                          <m:sty m:val="p"/>
                        </m:rPr>
                        <a:rPr lang="en-US" altLang="zh-CN"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𝜌</m:t>
                          </m:r>
                        </m:den>
                      </m:f>
                      <m:r>
                        <m:rPr>
                          <m:sty m:val="p"/>
                        </m:rPr>
                        <a:rPr lang="en-US" altLang="zh-CN">
                          <a:solidFill>
                            <a:schemeClr val="accent2"/>
                          </a:solidFill>
                          <a:latin typeface="Cambria Math" panose="02040503050406030204" pitchFamily="18" charset="0"/>
                        </a:rPr>
                        <m:t>∇</m:t>
                      </m:r>
                      <m:r>
                        <a:rPr lang="en-US" altLang="zh-CN">
                          <a:solidFill>
                            <a:schemeClr val="accent2"/>
                          </a:solidFill>
                          <a:latin typeface="Cambria Math" panose="02040503050406030204" pitchFamily="18" charset="0"/>
                        </a:rPr>
                        <m:t>𝑝</m:t>
                      </m:r>
                      <m:r>
                        <a:rPr lang="en-US" altLang="zh-CN">
                          <a:solidFill>
                            <a:schemeClr val="accent2"/>
                          </a:solidFill>
                          <a:latin typeface="Cambria Math" panose="02040503050406030204" pitchFamily="18" charset="0"/>
                        </a:rPr>
                        <m:t> +</m:t>
                      </m:r>
                      <m:r>
                        <a:rPr lang="en-US" altLang="zh-CN" smtClean="0">
                          <a:solidFill>
                            <a:schemeClr val="accent1"/>
                          </a:solidFill>
                          <a:latin typeface="Cambria Math" panose="02040503050406030204" pitchFamily="18" charset="0"/>
                        </a:rPr>
                        <m:t>𝑣</m:t>
                      </m:r>
                      <m:sSup>
                        <m:sSupPr>
                          <m:ctrlPr>
                            <a:rPr lang="en-US" altLang="zh-CN" i="1">
                              <a:solidFill>
                                <a:schemeClr val="accent1"/>
                              </a:solidFill>
                              <a:latin typeface="Cambria Math" panose="02040503050406030204" pitchFamily="18" charset="0"/>
                            </a:rPr>
                          </m:ctrlPr>
                        </m:sSupPr>
                        <m:e>
                          <m:r>
                            <m:rPr>
                              <m:sty m:val="p"/>
                            </m:rPr>
                            <a:rPr lang="en-US" altLang="zh-CN">
                              <a:solidFill>
                                <a:schemeClr val="accent1"/>
                              </a:solidFill>
                              <a:latin typeface="Cambria Math" panose="02040503050406030204" pitchFamily="18" charset="0"/>
                            </a:rPr>
                            <m:t>∇</m:t>
                          </m:r>
                        </m:e>
                        <m:sup>
                          <m:r>
                            <a:rPr lang="en-US" altLang="zh-CN">
                              <a:solidFill>
                                <a:schemeClr val="accent1"/>
                              </a:solidFill>
                              <a:latin typeface="Cambria Math" panose="02040503050406030204" pitchFamily="18" charset="0"/>
                            </a:rPr>
                            <m:t>2</m:t>
                          </m:r>
                        </m:sup>
                      </m:sSup>
                      <m:acc>
                        <m:accPr>
                          <m:chr m:val="⃗"/>
                          <m:ctrlPr>
                            <a:rPr lang="zh-CN" altLang="en-US" i="1">
                              <a:solidFill>
                                <a:schemeClr val="accent1"/>
                              </a:solidFill>
                              <a:latin typeface="Cambria Math" panose="02040503050406030204" pitchFamily="18" charset="0"/>
                            </a:rPr>
                          </m:ctrlPr>
                        </m:accPr>
                        <m:e>
                          <m:r>
                            <a:rPr lang="en-US" altLang="zh-CN">
                              <a:solidFill>
                                <a:schemeClr val="accent1"/>
                              </a:solidFill>
                              <a:latin typeface="Cambria Math" panose="02040503050406030204" pitchFamily="18" charset="0"/>
                            </a:rPr>
                            <m:t>𝑢</m:t>
                          </m:r>
                        </m:e>
                      </m:acc>
                      <m:r>
                        <a:rPr lang="en-US" altLang="zh-CN">
                          <a:solidFill>
                            <a:schemeClr val="dk1"/>
                          </a:solidFill>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a:solidFill>
                                <a:srgbClr val="7030A0"/>
                              </a:solidFill>
                              <a:latin typeface="Cambria Math" panose="02040503050406030204" pitchFamily="18" charset="0"/>
                            </a:rPr>
                            <m:t>𝑔</m:t>
                          </m:r>
                        </m:e>
                      </m:acc>
                    </m:oMath>
                  </m:oMathPara>
                </a14:m>
                <a:endParaRPr lang="zh-CN" altLang="en-US"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r>
                        <a:rPr lang="en-US" altLang="zh-CN" i="1">
                          <a:solidFill>
                            <a:schemeClr val="accent1">
                              <a:lumMod val="75000"/>
                            </a:schemeClr>
                          </a:solidFill>
                          <a:latin typeface="Cambria Math" panose="02040503050406030204" pitchFamily="18" charset="0"/>
                        </a:rPr>
                        <m:t>=</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9684953" y="4705634"/>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5" name="矩形 84">
                <a:extLst>
                  <a:ext uri="{FF2B5EF4-FFF2-40B4-BE49-F238E27FC236}">
                    <a16:creationId xmlns:a16="http://schemas.microsoft.com/office/drawing/2014/main" id="{29CD5A90-1359-4EEE-8135-E6F24814FFDE}"/>
                  </a:ext>
                </a:extLst>
              </p:cNvPr>
              <p:cNvSpPr/>
              <p:nvPr/>
            </p:nvSpPr>
            <p:spPr>
              <a:xfrm>
                <a:off x="9418191" y="5516876"/>
                <a:ext cx="2604687" cy="455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000" i="1" smtClean="0">
                              <a:solidFill>
                                <a:srgbClr val="C00000"/>
                              </a:solidFill>
                              <a:latin typeface="Cambria Math" panose="02040503050406030204" pitchFamily="18" charset="0"/>
                            </a:rPr>
                          </m:ctrlPr>
                        </m:sSubSupPr>
                        <m:e>
                          <m:acc>
                            <m:accPr>
                              <m:chr m:val="⃗"/>
                              <m:ctrlPr>
                                <a:rPr lang="en-US" altLang="zh-CN" sz="2000" i="1" smtClean="0">
                                  <a:solidFill>
                                    <a:srgbClr val="C00000"/>
                                  </a:solidFill>
                                  <a:latin typeface="Cambria Math" panose="02040503050406030204" pitchFamily="18" charset="0"/>
                                </a:rPr>
                              </m:ctrlPr>
                            </m:accPr>
                            <m:e>
                              <m:r>
                                <a:rPr lang="en-US" altLang="zh-CN" sz="2000" b="0" i="1" smtClean="0">
                                  <a:solidFill>
                                    <a:srgbClr val="C00000"/>
                                  </a:solidFill>
                                  <a:latin typeface="Cambria Math" panose="02040503050406030204" pitchFamily="18" charset="0"/>
                                </a:rPr>
                                <m:t>𝐹</m:t>
                              </m:r>
                            </m:e>
                          </m:acc>
                        </m:e>
                        <m:sub>
                          <m:r>
                            <a:rPr lang="en-US" altLang="zh-CN" sz="2000" b="0" i="1" smtClean="0">
                              <a:solidFill>
                                <a:srgbClr val="C00000"/>
                              </a:solidFill>
                              <a:latin typeface="Cambria Math" panose="02040503050406030204" pitchFamily="18" charset="0"/>
                            </a:rPr>
                            <m:t>1</m:t>
                          </m:r>
                        </m:sub>
                        <m:sup>
                          <m:r>
                            <a:rPr lang="en-US" altLang="zh-CN" sz="2000" i="1">
                              <a:solidFill>
                                <a:srgbClr val="C00000"/>
                              </a:solidFill>
                              <a:latin typeface="Cambria Math" panose="02040503050406030204" pitchFamily="18" charset="0"/>
                            </a:rPr>
                            <m:t>𝑝𝑟𝑒𝑠𝑠𝑢𝑟𝑒</m:t>
                          </m:r>
                        </m:sup>
                      </m:sSubSup>
                      <m:r>
                        <a:rPr lang="en-US" altLang="zh-CN" sz="2000" b="0" i="1" smtClean="0">
                          <a:solidFill>
                            <a:srgbClr val="C00000"/>
                          </a:solidFill>
                          <a:latin typeface="Cambria Math" panose="02040503050406030204" pitchFamily="18" charset="0"/>
                        </a:rPr>
                        <m:t>=</m:t>
                      </m:r>
                      <m:sSubSup>
                        <m:sSubSupPr>
                          <m:ctrlPr>
                            <a:rPr lang="en-US" altLang="zh-CN" sz="2000" i="1">
                              <a:solidFill>
                                <a:srgbClr val="C00000"/>
                              </a:solidFill>
                              <a:latin typeface="Cambria Math" panose="02040503050406030204" pitchFamily="18" charset="0"/>
                            </a:rPr>
                          </m:ctrlPr>
                        </m:sSubSup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𝐹</m:t>
                              </m:r>
                            </m:e>
                          </m:acc>
                        </m:e>
                        <m:sub>
                          <m:r>
                            <a:rPr lang="en-US" altLang="zh-CN" sz="2000" b="0" i="1" smtClean="0">
                              <a:solidFill>
                                <a:srgbClr val="C00000"/>
                              </a:solidFill>
                              <a:latin typeface="Cambria Math" panose="02040503050406030204" pitchFamily="18" charset="0"/>
                            </a:rPr>
                            <m:t>2</m:t>
                          </m:r>
                        </m:sub>
                        <m:sup>
                          <m:r>
                            <a:rPr lang="en-US" altLang="zh-CN" sz="2000" i="1">
                              <a:solidFill>
                                <a:srgbClr val="C00000"/>
                              </a:solidFill>
                              <a:latin typeface="Cambria Math" panose="02040503050406030204" pitchFamily="18" charset="0"/>
                            </a:rPr>
                            <m:t>𝑝𝑟𝑒𝑠𝑠𝑢𝑟𝑒</m:t>
                          </m:r>
                        </m:sup>
                      </m:sSubSup>
                    </m:oMath>
                  </m:oMathPara>
                </a14:m>
                <a:endParaRPr lang="zh-CN" altLang="en-US" sz="2000" dirty="0">
                  <a:solidFill>
                    <a:srgbClr val="C00000"/>
                  </a:solidFill>
                </a:endParaRPr>
              </a:p>
            </p:txBody>
          </p:sp>
        </mc:Choice>
        <mc:Fallback>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9418191" y="5516876"/>
                <a:ext cx="2604687" cy="455381"/>
              </a:xfrm>
              <a:prstGeom prst="rect">
                <a:avLst/>
              </a:prstGeom>
              <a:blipFill>
                <a:blip r:embed="rId10"/>
                <a:stretch>
                  <a:fillRect t="-16000"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8533110" y="5054109"/>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8533110" y="5054109"/>
                <a:ext cx="983603" cy="410946"/>
              </a:xfrm>
              <a:prstGeom prst="rect">
                <a:avLst/>
              </a:prstGeom>
              <a:blipFill>
                <a:blip r:embed="rId12"/>
                <a:stretch>
                  <a:fillRect t="-22388" r="-11801"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5881800" y="4413452"/>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5881800" y="4413452"/>
                <a:ext cx="2857257" cy="23203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8443138" y="5724278"/>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3F8BA4C1-FB1B-49AD-A4DD-F0067B69F241}"/>
                  </a:ext>
                </a:extLst>
              </p:cNvPr>
              <p:cNvSpPr/>
              <p:nvPr/>
            </p:nvSpPr>
            <p:spPr>
              <a:xfrm>
                <a:off x="811087" y="4663623"/>
                <a:ext cx="5065917" cy="170669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811087" y="4663623"/>
                <a:ext cx="5065917" cy="1706697"/>
              </a:xfrm>
              <a:prstGeom prst="rect">
                <a:avLst/>
              </a:prstGeom>
              <a:blipFill>
                <a:blip r:embed="rId15"/>
                <a:stretch>
                  <a:fillRect t="-7092"/>
                </a:stretch>
              </a:blipFill>
              <a:ln w="12700">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9">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up)">
                                      <p:cBhvr>
                                        <p:cTn id="39" dur="500"/>
                                        <p:tgtEl>
                                          <p:spTgt spid="93"/>
                                        </p:tgtEl>
                                      </p:cBhvr>
                                    </p:animEffec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0"/>
                                          </p:stCondLst>
                                        </p:cTn>
                                        <p:tgtEl>
                                          <p:spTgt spid="89">
                                            <p:txEl>
                                              <p:pRg st="3" end="3"/>
                                            </p:txEl>
                                          </p:spTgt>
                                        </p:tgtEl>
                                        <p:attrNameLst>
                                          <p:attrName>style.visibility</p:attrName>
                                        </p:attrNameLst>
                                      </p:cBhvr>
                                      <p:to>
                                        <p:strVal val="visible"/>
                                      </p:to>
                                    </p:se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89">
                                            <p:txEl>
                                              <p:pRg st="4" end="4"/>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r>
              <a:rPr lang="zh-CN" altLang="en-US" dirty="0"/>
              <a:t>没有固定的形态</a:t>
            </a:r>
            <a:endParaRPr lang="en-US" altLang="zh-CN" dirty="0"/>
          </a:p>
          <a:p>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6E7AF79A-E0ED-4E84-8B37-A45E1E94E3EF}"/>
              </a:ext>
            </a:extLst>
          </p:cNvPr>
          <p:cNvGrpSpPr/>
          <p:nvPr/>
        </p:nvGrpSpPr>
        <p:grpSpPr>
          <a:xfrm>
            <a:off x="6491120" y="4302322"/>
            <a:ext cx="4732835" cy="2363779"/>
            <a:chOff x="6507956" y="4211929"/>
            <a:chExt cx="4732835" cy="2363779"/>
          </a:xfrm>
        </p:grpSpPr>
        <p:grpSp>
          <p:nvGrpSpPr>
            <p:cNvPr id="167" name="组合 166">
              <a:extLst>
                <a:ext uri="{FF2B5EF4-FFF2-40B4-BE49-F238E27FC236}">
                  <a16:creationId xmlns:a16="http://schemas.microsoft.com/office/drawing/2014/main" id="{54011C37-ACC3-40A5-8616-B1C49F49BC0E}"/>
                </a:ext>
              </a:extLst>
            </p:cNvPr>
            <p:cNvGrpSpPr/>
            <p:nvPr/>
          </p:nvGrpSpPr>
          <p:grpSpPr>
            <a:xfrm>
              <a:off x="9074484" y="4211929"/>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507956" y="4406014"/>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31223" cy="400110"/>
              </a:xfrm>
              <a:prstGeom prst="rect">
                <a:avLst/>
              </a:prstGeom>
            </p:spPr>
            <p:txBody>
              <a:bodyPr wrap="none">
                <a:spAutoFit/>
              </a:bodyPr>
              <a:lstStyle/>
              <a:p>
                <a14:m>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𝑵</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31223" cy="400110"/>
              </a:xfrm>
              <a:prstGeom prst="rect">
                <a:avLst/>
              </a:prstGeom>
              <a:blipFill>
                <a:blip r:embed="rId4"/>
                <a:stretch>
                  <a:fillRect t="-7576" r="-1207"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restitution</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friction</a:t>
            </a:r>
            <a:endParaRPr lang="zh-CN" altLang="en-US"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𝑙</m:t>
                        </m:r>
                      </m:oMath>
                    </m:oMathPara>
                  </a14:m>
                  <a:endParaRPr lang="zh-CN" altLang="en-US" dirty="0">
                    <a:solidFill>
                      <a:srgbClr val="FF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9065311" y="4087558"/>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4500642" cy="4667250"/>
              </a:xfrm>
            </p:spPr>
            <p:txBody>
              <a:bodyPr>
                <a:normAutofit/>
              </a:bodyPr>
              <a:lstStyle/>
              <a:p>
                <a14:m>
                  <m:oMath xmlns:m="http://schemas.openxmlformats.org/officeDocument/2006/math">
                    <m:func>
                      <m:funcPr>
                        <m:ctrlPr>
                          <a:rPr lang="zh-CN" altLang="en-US" i="1" smtClean="0">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endParaRPr lang="en-US" altLang="zh-CN" dirty="0"/>
              </a:p>
            </p:txBody>
          </p:sp>
        </mc:Choice>
        <mc:Fallback xmlns="">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4500642" cy="4667250"/>
              </a:xfr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D50D8AAA-5460-409D-B7BE-5D739B667976}"/>
              </a:ext>
            </a:extLst>
          </p:cNvPr>
          <p:cNvGrpSpPr/>
          <p:nvPr/>
        </p:nvGrpSpPr>
        <p:grpSpPr>
          <a:xfrm>
            <a:off x="4629731" y="4888391"/>
            <a:ext cx="7206160" cy="1461810"/>
            <a:chOff x="4334449" y="3910389"/>
            <a:chExt cx="7206160" cy="146181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grpSp>
      <p:grpSp>
        <p:nvGrpSpPr>
          <p:cNvPr id="21" name="组合 20">
            <a:extLst>
              <a:ext uri="{FF2B5EF4-FFF2-40B4-BE49-F238E27FC236}">
                <a16:creationId xmlns:a16="http://schemas.microsoft.com/office/drawing/2014/main" id="{430326FD-5BCF-4A68-A02B-A6A24E9F5871}"/>
              </a:ext>
            </a:extLst>
          </p:cNvPr>
          <p:cNvGrpSpPr/>
          <p:nvPr/>
        </p:nvGrpSpPr>
        <p:grpSpPr>
          <a:xfrm>
            <a:off x="5476775" y="1934678"/>
            <a:ext cx="6169793" cy="2634449"/>
            <a:chOff x="5476775" y="1934678"/>
            <a:chExt cx="6169793" cy="2634449"/>
          </a:xfrm>
        </p:grpSpPr>
        <p:sp>
          <p:nvSpPr>
            <p:cNvPr id="19" name="矩形: 圆角 18">
              <a:extLst>
                <a:ext uri="{FF2B5EF4-FFF2-40B4-BE49-F238E27FC236}">
                  <a16:creationId xmlns:a16="http://schemas.microsoft.com/office/drawing/2014/main" id="{DBE8BAAD-3281-4197-8756-3D11752841E0}"/>
                </a:ext>
              </a:extLst>
            </p:cNvPr>
            <p:cNvSpPr/>
            <p:nvPr/>
          </p:nvSpPr>
          <p:spPr>
            <a:xfrm>
              <a:off x="5476775" y="1934678"/>
              <a:ext cx="6169793" cy="2634449"/>
            </a:xfrm>
            <a:prstGeom prst="roundRect">
              <a:avLst>
                <a:gd name="adj" fmla="val 5987"/>
              </a:avLst>
            </a:prstGeom>
            <a:solidFill>
              <a:schemeClr val="accent5">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5631610" y="2984847"/>
                  <a:ext cx="5722190" cy="1584280"/>
                </a:xfrm>
                <a:prstGeom prst="rect">
                  <a:avLst/>
                </a:prstGeom>
              </p:spPr>
              <p:txBody>
                <a:bodyPr wrap="square">
                  <a:spAutoFit/>
                </a:bodyPr>
                <a:lstStyle/>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m:t>
                          </m:r>
                          <m:sSub>
                            <m:sSubPr>
                              <m:ctrlPr>
                                <a:rPr lang="en-US" altLang="zh-CN"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ea typeface="Cambria Math" panose="02040503050406030204" pitchFamily="18" charset="0"/>
                                </a:rPr>
                                <m:t>𝑖</m:t>
                              </m:r>
                            </m:sub>
                          </m:sSub>
                        </m:num>
                        <m:den>
                          <m:r>
                            <a:rPr lang="en-US" altLang="zh-CN" i="1">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r>
                        <a:rPr lang="en-US" altLang="zh-CN" i="1">
                          <a:solidFill>
                            <a:schemeClr val="accent1"/>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𝐹</m:t>
                                  </m:r>
                                </m:e>
                              </m:acc>
                            </m:e>
                            <m:sub>
                              <m:r>
                                <a:rPr lang="en-US" altLang="zh-CN" i="1">
                                  <a:solidFill>
                                    <a:schemeClr val="accent1"/>
                                  </a:solidFill>
                                  <a:latin typeface="Cambria Math" panose="02040503050406030204" pitchFamily="18" charset="0"/>
                                </a:rPr>
                                <m:t>𝑒𝑥𝑡</m:t>
                              </m:r>
                            </m:sub>
                          </m:sSub>
                        </m:num>
                        <m:den>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𝑖</m:t>
                              </m:r>
                            </m:sub>
                          </m:sSub>
                        </m:den>
                      </m:f>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5631610" y="2984847"/>
                  <a:ext cx="5722190" cy="1584280"/>
                </a:xfrm>
                <a:prstGeom prst="rect">
                  <a:avLst/>
                </a:prstGeom>
                <a:blipFill>
                  <a:blip r:embed="rId7"/>
                  <a:stretch>
                    <a:fillRect l="-9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5631610" y="2084139"/>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5631610" y="2084139"/>
                  <a:ext cx="5637569" cy="382412"/>
                </a:xfrm>
                <a:prstGeom prst="rect">
                  <a:avLst/>
                </a:prstGeom>
                <a:blipFill>
                  <a:blip r:embed="rId8"/>
                  <a:stretch>
                    <a:fillRect t="-19048" r="-216" b="-2381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10F278EF-7DC2-4C73-B1B9-C8B1CFBE9C46}"/>
                  </a:ext>
                </a:extLst>
              </p:cNvPr>
              <p:cNvSpPr/>
              <p:nvPr/>
            </p:nvSpPr>
            <p:spPr>
              <a:xfrm>
                <a:off x="838200" y="5661878"/>
                <a:ext cx="1789016" cy="369332"/>
              </a:xfrm>
              <a:prstGeom prst="rect">
                <a:avLst/>
              </a:prstGeom>
            </p:spPr>
            <p:txBody>
              <a:bodyPr wrap="none">
                <a:spAutoFit/>
              </a:bodyPr>
              <a:lstStyle/>
              <a:p>
                <a:r>
                  <a:rPr lang="zh-CN" altLang="en-US" dirty="0"/>
                  <a:t>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e>
                    </m:d>
                    <m:r>
                      <a:rPr lang="en-US" altLang="zh-CN" b="0" i="1" smtClean="0">
                        <a:latin typeface="Cambria Math" panose="02040503050406030204" pitchFamily="18" charset="0"/>
                      </a:rPr>
                      <m:t>=0</m:t>
                    </m:r>
                  </m:oMath>
                </a14:m>
                <a:endParaRPr lang="en-US" altLang="zh-CN" b="0" i="0" dirty="0">
                  <a:latin typeface="Cambria Math" panose="02040503050406030204" pitchFamily="18" charset="0"/>
                </a:endParaRPr>
              </a:p>
            </p:txBody>
          </p:sp>
        </mc:Choice>
        <mc:Fallback xmlns="">
          <p:sp>
            <p:nvSpPr>
              <p:cNvPr id="22" name="矩形 21">
                <a:extLst>
                  <a:ext uri="{FF2B5EF4-FFF2-40B4-BE49-F238E27FC236}">
                    <a16:creationId xmlns:a16="http://schemas.microsoft.com/office/drawing/2014/main" id="{10F278EF-7DC2-4C73-B1B9-C8B1CFBE9C46}"/>
                  </a:ext>
                </a:extLst>
              </p:cNvPr>
              <p:cNvSpPr>
                <a:spLocks noRot="1" noChangeAspect="1" noMove="1" noResize="1" noEditPoints="1" noAdjustHandles="1" noChangeArrowheads="1" noChangeShapeType="1" noTextEdit="1"/>
              </p:cNvSpPr>
              <p:nvPr/>
            </p:nvSpPr>
            <p:spPr>
              <a:xfrm>
                <a:off x="838200" y="5661878"/>
                <a:ext cx="1789016" cy="369332"/>
              </a:xfrm>
              <a:prstGeom prst="rect">
                <a:avLst/>
              </a:prstGeom>
              <a:blipFill>
                <a:blip r:embed="rId9"/>
                <a:stretch>
                  <a:fillRect l="-3072"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6B8D523-DE62-44E5-8FB6-1E38E2EA11EC}"/>
                  </a:ext>
                </a:extLst>
              </p:cNvPr>
              <p:cNvSpPr/>
              <p:nvPr/>
            </p:nvSpPr>
            <p:spPr>
              <a:xfrm>
                <a:off x="838200" y="6123543"/>
                <a:ext cx="3498763" cy="369332"/>
              </a:xfrm>
              <a:prstGeom prst="rect">
                <a:avLst/>
              </a:prstGeom>
            </p:spPr>
            <p:txBody>
              <a:bodyPr wrap="square">
                <a:spAutoFit/>
              </a:bodyPr>
              <a:lstStyle/>
              <a:p>
                <a14:m>
                  <m:oMath xmlns:m="http://schemas.openxmlformats.org/officeDocument/2006/math">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oMath>
                </a14:m>
                <a:r>
                  <a:rPr lang="en-US" altLang="zh-CN" dirty="0">
                    <a:latin typeface="Cambria Math" panose="02040503050406030204" pitchFamily="18" charset="0"/>
                  </a:rPr>
                  <a:t> </a:t>
                </a:r>
                <a:r>
                  <a:rPr lang="zh-CN" altLang="en-US" dirty="0">
                    <a:latin typeface="Cambria Math" panose="02040503050406030204" pitchFamily="18" charset="0"/>
                  </a:rPr>
                  <a:t>满足约：</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zh-CN" altLang="en-US" dirty="0"/>
              </a:p>
            </p:txBody>
          </p:sp>
        </mc:Choice>
        <mc:Fallback xmlns="">
          <p:sp>
            <p:nvSpPr>
              <p:cNvPr id="23" name="矩形 22">
                <a:extLst>
                  <a:ext uri="{FF2B5EF4-FFF2-40B4-BE49-F238E27FC236}">
                    <a16:creationId xmlns:a16="http://schemas.microsoft.com/office/drawing/2014/main" id="{C6B8D523-DE62-44E5-8FB6-1E38E2EA11EC}"/>
                  </a:ext>
                </a:extLst>
              </p:cNvPr>
              <p:cNvSpPr>
                <a:spLocks noRot="1" noChangeAspect="1" noMove="1" noResize="1" noEditPoints="1" noAdjustHandles="1" noChangeArrowheads="1" noChangeShapeType="1" noTextEdit="1"/>
              </p:cNvSpPr>
              <p:nvPr/>
            </p:nvSpPr>
            <p:spPr>
              <a:xfrm>
                <a:off x="838200" y="6123543"/>
                <a:ext cx="3498763" cy="369332"/>
              </a:xfrm>
              <a:prstGeom prst="rect">
                <a:avLst/>
              </a:prstGeom>
              <a:blipFill>
                <a:blip r:embed="rId10"/>
                <a:stretch>
                  <a:fillRect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a:p>
                <a:pPr lvl="1"/>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solidFill>
                              <a:schemeClr val="accent1"/>
                            </a:solidFill>
                            <a:latin typeface="Cambria Math" panose="02040503050406030204" pitchFamily="18" charset="0"/>
                            <a:ea typeface="Cambria Math" panose="02040503050406030204" pitchFamily="18" charset="0"/>
                          </a:rPr>
                        </m:ctrlPr>
                      </m:sSupPr>
                      <m:e>
                        <m:r>
                          <a:rPr lang="en-US" altLang="zh-CN" b="1" i="1">
                            <a:solidFill>
                              <a:schemeClr val="accent1"/>
                            </a:solidFill>
                            <a:latin typeface="Cambria Math" panose="02040503050406030204" pitchFamily="18" charset="0"/>
                            <a:ea typeface="Cambria Math" panose="02040503050406030204" pitchFamily="18" charset="0"/>
                          </a:rPr>
                          <m:t>𝑴</m:t>
                        </m:r>
                      </m:e>
                      <m:sup>
                        <m:r>
                          <a:rPr lang="en-US" altLang="zh-CN" i="1">
                            <a:solidFill>
                              <a:schemeClr val="accent1"/>
                            </a:solidFill>
                            <a:latin typeface="Cambria Math" panose="02040503050406030204" pitchFamily="18" charset="0"/>
                            <a:ea typeface="Cambria Math" panose="02040503050406030204" pitchFamily="18" charset="0"/>
                          </a:rPr>
                          <m:t>−1</m:t>
                        </m:r>
                      </m:sup>
                    </m:sSup>
                    <m:r>
                      <m:rPr>
                        <m:sty m:val="p"/>
                      </m:rPr>
                      <a:rPr lang="el-GR"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oMath>
                </a14:m>
                <a:endParaRPr lang="en-US" altLang="zh-CN" dirty="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grpSp>
        <p:nvGrpSpPr>
          <p:cNvPr id="52" name="组合 51">
            <a:extLst>
              <a:ext uri="{FF2B5EF4-FFF2-40B4-BE49-F238E27FC236}">
                <a16:creationId xmlns:a16="http://schemas.microsoft.com/office/drawing/2014/main" id="{763B35F1-E8F3-4C12-8052-DD08A5B42884}"/>
              </a:ext>
            </a:extLst>
          </p:cNvPr>
          <p:cNvGrpSpPr/>
          <p:nvPr/>
        </p:nvGrpSpPr>
        <p:grpSpPr>
          <a:xfrm>
            <a:off x="6391174" y="4360244"/>
            <a:ext cx="4300259" cy="2310063"/>
            <a:chOff x="6391174" y="4360244"/>
            <a:chExt cx="4300259" cy="2310063"/>
          </a:xfrm>
        </p:grpSpPr>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grpSp>
      <p:sp>
        <p:nvSpPr>
          <p:cNvPr id="53" name="文本框 52">
            <a:extLst>
              <a:ext uri="{FF2B5EF4-FFF2-40B4-BE49-F238E27FC236}">
                <a16:creationId xmlns:a16="http://schemas.microsoft.com/office/drawing/2014/main" id="{03D51740-1564-4620-9CEA-4D8C75447F0E}"/>
              </a:ext>
            </a:extLst>
          </p:cNvPr>
          <p:cNvSpPr txBox="1"/>
          <p:nvPr/>
        </p:nvSpPr>
        <p:spPr>
          <a:xfrm>
            <a:off x="1040599" y="5681052"/>
            <a:ext cx="3416320" cy="369332"/>
          </a:xfrm>
          <a:prstGeom prst="rect">
            <a:avLst/>
          </a:prstGeom>
          <a:noFill/>
        </p:spPr>
        <p:txBody>
          <a:bodyPr wrap="none" rtlCol="0">
            <a:spAutoFit/>
          </a:bodyPr>
          <a:lstStyle/>
          <a:p>
            <a:r>
              <a:rPr lang="zh-CN" altLang="en-US" dirty="0"/>
              <a:t>一个方程两个未知数，怎么解？</a:t>
            </a:r>
          </a:p>
        </p:txBody>
      </p:sp>
    </p:spTree>
    <p:extLst>
      <p:ext uri="{BB962C8B-B14F-4D97-AF65-F5344CB8AC3E}">
        <p14:creationId xmlns:p14="http://schemas.microsoft.com/office/powerpoint/2010/main" val="375304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630173" y="3503463"/>
            <a:ext cx="4363086" cy="3173153"/>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343416" y="3462923"/>
            <a:ext cx="4363086" cy="3173153"/>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1317-1060-4101-BADA-DFB632EFAFE1}"/>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D8467C-A3AB-4005-A028-33C706517E1C}"/>
                  </a:ext>
                </a:extLst>
              </p:cNvPr>
              <p:cNvSpPr>
                <a:spLocks noGrp="1"/>
              </p:cNvSpPr>
              <p:nvPr>
                <p:ph sz="half" idx="1"/>
              </p:nvPr>
            </p:nvSpPr>
            <p:spPr>
              <a:xfrm>
                <a:off x="838199" y="1825625"/>
                <a:ext cx="9672587" cy="4351338"/>
              </a:xfrm>
            </p:spPr>
            <p:txBody>
              <a:bodyPr>
                <a:normAutofit fontScale="85000" lnSpcReduction="10000"/>
              </a:bodyPr>
              <a:lstStyle/>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solidFill>
                                      <a:schemeClr val="accent1"/>
                                    </a:solidFill>
                                    <a:latin typeface="Cambria Math" panose="02040503050406030204" pitchFamily="18" charset="0"/>
                                    <a:ea typeface="Cambria Math" panose="02040503050406030204" pitchFamily="18" charset="0"/>
                                  </a:rPr>
                                </m:ctrlPr>
                              </m:sSupPr>
                              <m:e>
                                <m:r>
                                  <a:rPr lang="en-US" altLang="zh-CN" b="1" i="1">
                                    <a:solidFill>
                                      <a:schemeClr val="accent1"/>
                                    </a:solidFill>
                                    <a:latin typeface="Cambria Math" panose="02040503050406030204" pitchFamily="18" charset="0"/>
                                    <a:ea typeface="Cambria Math" panose="02040503050406030204" pitchFamily="18" charset="0"/>
                                  </a:rPr>
                                  <m:t>𝑴</m:t>
                                </m:r>
                              </m:e>
                              <m:sup>
                                <m:r>
                                  <a:rPr lang="en-US" altLang="zh-CN" i="1">
                                    <a:solidFill>
                                      <a:schemeClr val="accent1"/>
                                    </a:solidFill>
                                    <a:latin typeface="Cambria Math" panose="02040503050406030204" pitchFamily="18" charset="0"/>
                                    <a:ea typeface="Cambria Math" panose="02040503050406030204" pitchFamily="18" charset="0"/>
                                  </a:rPr>
                                  <m:t>−1</m:t>
                                </m:r>
                              </m:sup>
                            </m:sSup>
                            <m:r>
                              <m:rPr>
                                <m:sty m:val="p"/>
                              </m:rPr>
                              <a:rPr lang="el-GR"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smtClean="0">
                                <a:solidFill>
                                  <a:srgbClr val="C00000"/>
                                </a:solidFill>
                                <a:latin typeface="Cambria Math" panose="02040503050406030204" pitchFamily="18" charset="0"/>
                                <a:ea typeface="Cambria Math" panose="02040503050406030204" pitchFamily="18" charset="0"/>
                              </a:rPr>
                              <m:t>        </m:t>
                            </m:r>
                            <m:r>
                              <a:rPr lang="en-US" altLang="zh-CN" b="0" i="1" smtClean="0">
                                <a:solidFill>
                                  <a:schemeClr val="tx1"/>
                                </a:solidFill>
                                <a:latin typeface="Cambria Math" panose="02040503050406030204" pitchFamily="18" charset="0"/>
                                <a:ea typeface="Cambria Math" panose="02040503050406030204" pitchFamily="18" charset="0"/>
                              </a:rPr>
                              <m:t>(1)</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                  (2)</m:t>
                            </m:r>
                          </m:e>
                        </m:eqArr>
                      </m:e>
                    </m:d>
                  </m:oMath>
                </a14:m>
                <a:endParaRPr lang="en-US" altLang="zh-CN" dirty="0"/>
              </a:p>
              <a:p>
                <a:r>
                  <a:rPr lang="zh-CN" altLang="en-US" dirty="0"/>
                  <a:t>泰勒展开</a:t>
                </a:r>
                <a:endParaRPr lang="en-US" altLang="zh-CN" dirty="0"/>
              </a:p>
              <a:p>
                <a:pPr lvl="1"/>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oMath>
                </a14:m>
                <a:endParaRPr lang="en-US" altLang="zh-CN" dirty="0"/>
              </a:p>
              <a:p>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b="1" i="1">
                                    <a:latin typeface="Cambria Math" panose="02040503050406030204" pitchFamily="18" charset="0"/>
                                  </a:rPr>
                                  <m:t>𝒑</m:t>
                                </m:r>
                                <m:r>
                                  <a:rPr lang="en-US" altLang="zh-CN" i="1">
                                    <a:latin typeface="Cambria Math" panose="02040503050406030204" pitchFamily="18" charset="0"/>
                                  </a:rPr>
                                  <m:t>)</m:t>
                                </m:r>
                              </m:num>
                              <m:den>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den>
                            </m:f>
                            <m:r>
                              <a:rPr lang="en-US" altLang="zh-CN" b="0" i="1" smtClean="0">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e>
                        </m:eqArr>
                      </m:e>
                    </m:d>
                  </m:oMath>
                </a14:m>
                <a:endParaRPr lang="zh-CN" altLang="en-US" dirty="0"/>
              </a:p>
            </p:txBody>
          </p:sp>
        </mc:Choice>
        <mc:Fallback xmlns="">
          <p:sp>
            <p:nvSpPr>
              <p:cNvPr id="3" name="内容占位符 2">
                <a:extLst>
                  <a:ext uri="{FF2B5EF4-FFF2-40B4-BE49-F238E27FC236}">
                    <a16:creationId xmlns:a16="http://schemas.microsoft.com/office/drawing/2014/main" id="{C5D8467C-A3AB-4005-A028-33C706517E1C}"/>
                  </a:ext>
                </a:extLst>
              </p:cNvPr>
              <p:cNvSpPr>
                <a:spLocks noGrp="1" noRot="1" noChangeAspect="1" noMove="1" noResize="1" noEditPoints="1" noAdjustHandles="1" noChangeArrowheads="1" noChangeShapeType="1" noTextEdit="1"/>
              </p:cNvSpPr>
              <p:nvPr>
                <p:ph sz="half" idx="1"/>
              </p:nvPr>
            </p:nvSpPr>
            <p:spPr>
              <a:xfrm>
                <a:off x="838199" y="1825625"/>
                <a:ext cx="9672587" cy="4351338"/>
              </a:xfrm>
              <a:blipFill>
                <a:blip r:embed="rId2"/>
                <a:stretch>
                  <a:fillRect l="-8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8644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FC4C393-C596-4FB6-A56A-1404F9B1BCB7}"/>
                  </a:ext>
                </a:extLst>
              </p:cNvPr>
              <p:cNvSpPr>
                <a:spLocks noGrp="1"/>
              </p:cNvSpPr>
              <p:nvPr>
                <p:ph idx="1"/>
              </p:nvPr>
            </p:nvSpPr>
            <p:spPr/>
            <p:txBody>
              <a:bodyPr>
                <a:normAutofit lnSpcReduction="10000"/>
              </a:bodyPr>
              <a:lstStyle/>
              <a:p>
                <a14:m>
                  <m:oMath xmlns:m="http://schemas.openxmlformats.org/officeDocument/2006/math">
                    <m:d>
                      <m:dPr>
                        <m:begChr m:val="["/>
                        <m:endChr m:val="]"/>
                        <m:ctrlPr>
                          <a:rPr lang="en-US" altLang="zh-CN"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a:solidFill>
                                  <a:srgbClr val="C00000"/>
                                </a:solidFill>
                                <a:latin typeface="Cambria Math" panose="02040503050406030204" pitchFamily="18" charset="0"/>
                                <a:ea typeface="Cambria Math" panose="02040503050406030204" pitchFamily="18" charset="0"/>
                              </a:rPr>
                            </m:ctrlPr>
                          </m:mP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1</m:t>
                                  </m:r>
                                </m:sub>
                              </m:sSub>
                            </m:e>
                          </m:mr>
                          <m:mr>
                            <m:e>
                              <m:r>
                                <a:rPr lang="en-US" altLang="zh-CN" i="1">
                                  <a:solidFill>
                                    <a:srgbClr val="C00000"/>
                                  </a:solidFill>
                                  <a:latin typeface="Cambria Math" panose="02040503050406030204" pitchFamily="18" charset="0"/>
                                  <a:ea typeface="Cambria Math" panose="02040503050406030204" pitchFamily="18" charset="0"/>
                                </a:rPr>
                                <m:t>⋮</m:t>
                              </m:r>
                            </m:e>
                          </m:m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𝑛</m:t>
                                  </m:r>
                                </m:sub>
                              </m:sSub>
                            </m:e>
                          </m:mr>
                        </m:m>
                      </m:e>
                    </m:d>
                    <m:r>
                      <a:rPr lang="en-US" altLang="zh-CN" b="1" i="1">
                        <a:latin typeface="Cambria Math" panose="02040503050406030204" pitchFamily="18" charset="0"/>
                      </a:rPr>
                      <m:t>=−</m:t>
                    </m:r>
                    <m:d>
                      <m:dPr>
                        <m:begChr m:val="["/>
                        <m:endChr m:val="]"/>
                        <m:ctrlPr>
                          <a:rPr lang="en-US" altLang="zh-CN"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6"/>
                                </a:solidFill>
                                <a:latin typeface="Cambria Math" panose="02040503050406030204" pitchFamily="18" charset="0"/>
                                <a:ea typeface="Cambria Math" panose="02040503050406030204" pitchFamily="18" charset="0"/>
                              </a:rPr>
                            </m:ctrlPr>
                          </m:mP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1</m:t>
                                  </m:r>
                                </m:sub>
                              </m:sSub>
                            </m:e>
                          </m:mr>
                          <m:mr>
                            <m:e>
                              <m:r>
                                <a:rPr lang="en-US" altLang="zh-CN" i="1">
                                  <a:solidFill>
                                    <a:schemeClr val="accent6"/>
                                  </a:solidFill>
                                  <a:latin typeface="Cambria Math" panose="02040503050406030204" pitchFamily="18" charset="0"/>
                                  <a:ea typeface="Cambria Math" panose="02040503050406030204" pitchFamily="18" charset="0"/>
                                </a:rPr>
                                <m:t>⋯</m:t>
                              </m:r>
                            </m:e>
                          </m:m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𝑀</m:t>
                                  </m:r>
                                </m:sub>
                              </m:sSub>
                            </m:e>
                          </m:mr>
                        </m:m>
                      </m:e>
                    </m:d>
                  </m:oMath>
                </a14:m>
                <a:r>
                  <a:rPr lang="en-US" altLang="zh-CN" b="1" dirty="0">
                    <a:ea typeface="Cambria Math" panose="02040503050406030204" pitchFamily="18" charset="0"/>
                  </a:rPr>
                  <a:t> </a:t>
                </a:r>
                <a14:m>
                  <m:oMath xmlns:m="http://schemas.openxmlformats.org/officeDocument/2006/math">
                    <m:d>
                      <m:dPr>
                        <m:begChr m:val="["/>
                        <m:endChr m:val="]"/>
                        <m:ctrlPr>
                          <a:rPr lang="en-US" altLang="zh-CN" b="1" i="1">
                            <a:solidFill>
                              <a:schemeClr val="accent1"/>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a:solidFill>
                                  <a:schemeClr val="accent1"/>
                                </a:solidFill>
                                <a:latin typeface="Cambria Math" panose="02040503050406030204" pitchFamily="18" charset="0"/>
                                <a:ea typeface="Cambria Math" panose="02040503050406030204" pitchFamily="18" charset="0"/>
                              </a:rPr>
                            </m:ctrlPr>
                          </m:mPr>
                          <m:mr>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1</m:t>
                                      </m:r>
                                    </m:sub>
                                  </m:sSub>
                                </m:den>
                              </m:f>
                            </m:e>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𝑛</m:t>
                                      </m:r>
                                    </m:sub>
                                  </m:sSub>
                                </m:den>
                              </m:f>
                            </m:e>
                          </m:mr>
                        </m:m>
                      </m:e>
                    </m:d>
                  </m:oMath>
                </a14:m>
                <a:r>
                  <a:rPr lang="en-US" altLang="zh-CN" dirty="0">
                    <a:solidFill>
                      <a:schemeClr val="accent1"/>
                    </a:solidFill>
                    <a:ea typeface="Cambria Math" panose="02040503050406030204" pitchFamily="18" charset="0"/>
                  </a:rPr>
                  <a:t> </a:t>
                </a:r>
                <a14:m>
                  <m:oMath xmlns:m="http://schemas.openxmlformats.org/officeDocument/2006/math">
                    <m:d>
                      <m:dPr>
                        <m:begChr m:val="["/>
                        <m:endChr m:val="]"/>
                        <m:ctrlPr>
                          <a:rPr lang="en-US" altLang="zh-CN"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1</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r>
                            <m:e>
                              <m:r>
                                <a:rPr lang="en-US" altLang="zh-CN" i="1">
                                  <a:solidFill>
                                    <a:schemeClr val="accent2"/>
                                  </a:solidFill>
                                  <a:latin typeface="Cambria Math" panose="02040503050406030204" pitchFamily="18" charset="0"/>
                                  <a:ea typeface="Cambria Math" panose="02040503050406030204" pitchFamily="18" charset="0"/>
                                </a:rPr>
                                <m:t>⋯</m:t>
                              </m:r>
                            </m:e>
                          </m:mr>
                          <m:mr>
                            <m:e>
                              <m:r>
                                <m:rPr>
                                  <m:sty m:val="p"/>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𝑀</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
                      </m:e>
                    </m:d>
                  </m:oMath>
                </a14:m>
                <a:endParaRPr lang="en-US" altLang="zh-CN" dirty="0"/>
              </a:p>
              <a:p>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i="1">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zh-CN" altLang="en-US" dirty="0"/>
              </a:p>
            </p:txBody>
          </p:sp>
        </mc:Choice>
        <mc:Fallback xmlns="">
          <p:sp>
            <p:nvSpPr>
              <p:cNvPr id="3" name="内容占位符 2">
                <a:extLst>
                  <a:ext uri="{FF2B5EF4-FFF2-40B4-BE49-F238E27FC236}">
                    <a16:creationId xmlns:a16="http://schemas.microsoft.com/office/drawing/2014/main" id="{AFC4C393-C596-4FB6-A56A-1404F9B1BCB7}"/>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234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91DB8-DB0D-4701-BDF4-5077340EC80D}"/>
              </a:ext>
            </a:extLst>
          </p:cNvPr>
          <p:cNvSpPr>
            <a:spLocks noGrp="1"/>
          </p:cNvSpPr>
          <p:nvPr>
            <p:ph type="title"/>
          </p:nvPr>
        </p:nvSpPr>
        <p:spPr/>
        <p:txBody>
          <a:bodyPr/>
          <a:lstStyle/>
          <a:p>
            <a:r>
              <a:rPr lang="en-US" altLang="zh-CN"/>
              <a:t>Global vs. </a:t>
            </a:r>
            <a:r>
              <a:rPr lang="en-US" altLang="zh-CN" dirty="0"/>
              <a:t>Gauss-Seidel</a:t>
            </a:r>
            <a:endParaRPr lang="zh-CN" altLang="en-US" dirty="0"/>
          </a:p>
        </p:txBody>
      </p:sp>
      <p:pic>
        <p:nvPicPr>
          <p:cNvPr id="4" name="图片 3">
            <a:extLst>
              <a:ext uri="{FF2B5EF4-FFF2-40B4-BE49-F238E27FC236}">
                <a16:creationId xmlns:a16="http://schemas.microsoft.com/office/drawing/2014/main" id="{E8179387-26D3-4A7A-A7B5-3B2447422D89}"/>
              </a:ext>
            </a:extLst>
          </p:cNvPr>
          <p:cNvPicPr>
            <a:picLocks noChangeAspect="1"/>
          </p:cNvPicPr>
          <p:nvPr/>
        </p:nvPicPr>
        <p:blipFill>
          <a:blip r:embed="rId2"/>
          <a:stretch>
            <a:fillRect/>
          </a:stretch>
        </p:blipFill>
        <p:spPr>
          <a:xfrm>
            <a:off x="5614988" y="2195512"/>
            <a:ext cx="3552826" cy="1849534"/>
          </a:xfrm>
          <a:prstGeom prst="rect">
            <a:avLst/>
          </a:prstGeom>
        </p:spPr>
      </p:pic>
      <p:pic>
        <p:nvPicPr>
          <p:cNvPr id="5" name="图片 4">
            <a:extLst>
              <a:ext uri="{FF2B5EF4-FFF2-40B4-BE49-F238E27FC236}">
                <a16:creationId xmlns:a16="http://schemas.microsoft.com/office/drawing/2014/main" id="{98491992-FB2F-443D-B4AE-C4CDE93B8FFC}"/>
              </a:ext>
            </a:extLst>
          </p:cNvPr>
          <p:cNvPicPr>
            <a:picLocks noChangeAspect="1"/>
          </p:cNvPicPr>
          <p:nvPr/>
        </p:nvPicPr>
        <p:blipFill>
          <a:blip r:embed="rId3"/>
          <a:stretch>
            <a:fillRect/>
          </a:stretch>
        </p:blipFill>
        <p:spPr>
          <a:xfrm>
            <a:off x="5634036" y="4386263"/>
            <a:ext cx="3552825" cy="1838325"/>
          </a:xfrm>
          <a:prstGeom prst="rect">
            <a:avLst/>
          </a:prstGeom>
        </p:spPr>
      </p:pic>
    </p:spTree>
    <p:extLst>
      <p:ext uri="{BB962C8B-B14F-4D97-AF65-F5344CB8AC3E}">
        <p14:creationId xmlns:p14="http://schemas.microsoft.com/office/powerpoint/2010/main" val="3778880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xmlns="">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大名鼎鼎的</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122" y="2724912"/>
            <a:ext cx="3243684" cy="361269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1287018" y="3487459"/>
            <a:ext cx="6593419" cy="2850143"/>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21744</TotalTime>
  <Words>9558</Words>
  <Application>Microsoft Office PowerPoint</Application>
  <PresentationFormat>宽屏</PresentationFormat>
  <Paragraphs>941</Paragraphs>
  <Slides>63</Slides>
  <Notes>45</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63</vt:i4>
      </vt:variant>
    </vt:vector>
  </HeadingPairs>
  <TitlesOfParts>
    <vt:vector size="72"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vt:lpstr>
      <vt:lpstr>大名鼎鼎的NS方程</vt:lpstr>
      <vt:lpstr>向量微分基础</vt:lpstr>
      <vt:lpstr>Nabla算子</vt:lpstr>
      <vt:lpstr>梯度 (Gradient)</vt:lpstr>
      <vt:lpstr>散度 (Divergence)</vt:lpstr>
      <vt:lpstr>旋度 (Curl)</vt:lpstr>
      <vt:lpstr>拉普拉斯算子(Laplacian)</vt:lpstr>
      <vt:lpstr>物质导数(material derivative)</vt:lpstr>
      <vt:lpstr>速度散度</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SPH(Smooth Particle Hydrodynamics)</vt:lpstr>
      <vt:lpstr>SPH——密度</vt:lpstr>
      <vt:lpstr>SPH——压力</vt:lpstr>
      <vt:lpstr>SPH——黏力</vt:lpstr>
      <vt:lpstr>SPH——体积力</vt:lpstr>
      <vt:lpstr>SPH——速度和位移</vt:lpstr>
      <vt:lpstr>SPH——算法</vt:lpstr>
      <vt:lpstr>SPH——核函数的选取</vt:lpstr>
      <vt:lpstr>SPH——邻域搜索</vt:lpstr>
      <vt:lpstr>SPH——修正密度计算</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方程组求解方法</vt:lpstr>
      <vt:lpstr>求解器</vt:lpstr>
      <vt:lpstr>Global vs. Gauss-Seidel</vt:lpstr>
      <vt:lpstr>约束求解优先级</vt:lpstr>
      <vt:lpstr>PBF——流体的密度约束</vt:lpstr>
      <vt:lpstr>PBF——Tensile Instability</vt:lpstr>
      <vt:lpstr>PBF——边界处理</vt:lpstr>
      <vt:lpstr>PBF——Vorticity Confinement</vt:lpstr>
      <vt:lpstr>其他约束</vt:lpstr>
      <vt:lpstr>参考文献</vt:lpstr>
      <vt:lpstr>Q&amp;A</vt:lpstr>
      <vt:lpstr>约束投影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460</cp:revision>
  <dcterms:created xsi:type="dcterms:W3CDTF">2021-05-31T06:56:37Z</dcterms:created>
  <dcterms:modified xsi:type="dcterms:W3CDTF">2021-06-23T09:11:43Z</dcterms:modified>
</cp:coreProperties>
</file>